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78300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78300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78300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097" y="5944780"/>
            <a:ext cx="4898390" cy="913765"/>
          </a:xfrm>
          <a:custGeom>
            <a:avLst/>
            <a:gdLst/>
            <a:ahLst/>
            <a:cxnLst/>
            <a:rect l="l" t="t" r="r" b="b"/>
            <a:pathLst>
              <a:path w="4898390" h="913765">
                <a:moveTo>
                  <a:pt x="85724" y="21360"/>
                </a:moveTo>
                <a:lnTo>
                  <a:pt x="3637423" y="913215"/>
                </a:lnTo>
                <a:lnTo>
                  <a:pt x="4898230" y="913215"/>
                </a:lnTo>
                <a:lnTo>
                  <a:pt x="85724" y="21360"/>
                </a:lnTo>
                <a:close/>
              </a:path>
              <a:path w="4898390" h="913765">
                <a:moveTo>
                  <a:pt x="660" y="0"/>
                </a:moveTo>
                <a:lnTo>
                  <a:pt x="0" y="5473"/>
                </a:lnTo>
                <a:lnTo>
                  <a:pt x="85724" y="2136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9091"/>
            <a:ext cx="3650615" cy="919480"/>
          </a:xfrm>
          <a:custGeom>
            <a:avLst/>
            <a:gdLst/>
            <a:ahLst/>
            <a:cxnLst/>
            <a:rect l="l" t="t" r="r" b="b"/>
            <a:pathLst>
              <a:path w="3650615" h="919479">
                <a:moveTo>
                  <a:pt x="0" y="0"/>
                </a:moveTo>
                <a:lnTo>
                  <a:pt x="7912" y="6350"/>
                </a:lnTo>
                <a:lnTo>
                  <a:pt x="2867803" y="918906"/>
                </a:lnTo>
                <a:lnTo>
                  <a:pt x="3650497" y="9189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789674"/>
            <a:ext cx="3398520" cy="10683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784670"/>
            <a:ext cx="3370852" cy="10733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8564" y="1536572"/>
            <a:ext cx="3166871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78300A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1544" y="2654046"/>
            <a:ext cx="7080910" cy="3500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1"/>
            <a:ext cx="8305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IN" sz="3200" dirty="0" smtClean="0">
                <a:latin typeface="Arial Black" pitchFamily="34" charset="0"/>
              </a:rPr>
              <a:t>B.A SIXTH SEMESTER P</a:t>
            </a:r>
            <a:r>
              <a:rPr lang="en-IN" sz="2800" dirty="0" smtClean="0">
                <a:latin typeface="Arial Black" pitchFamily="34" charset="0"/>
              </a:rPr>
              <a:t>APER:SPECIAL EDUCATION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 UNIT 1:  </a:t>
            </a:r>
            <a:r>
              <a:rPr lang="en-IN" sz="2800" dirty="0" smtClean="0">
                <a:latin typeface="Arial Black" pitchFamily="34" charset="0"/>
              </a:rPr>
              <a:t>Meaning and objectives of 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         Special Education</a:t>
            </a:r>
            <a:endParaRPr lang="en-IN" sz="2800" dirty="0" smtClean="0">
              <a:latin typeface="Arial Black" pitchFamily="34" charset="0"/>
            </a:endParaRPr>
          </a:p>
          <a:p>
            <a:pPr algn="ctr"/>
            <a:endParaRPr lang="en-IN" sz="2800" dirty="0" smtClean="0">
              <a:latin typeface="Arial Black" pitchFamily="34" charset="0"/>
            </a:endParaRPr>
          </a:p>
          <a:p>
            <a:pPr algn="ctr"/>
            <a:endParaRPr lang="en-IN" sz="2800" dirty="0" smtClean="0">
              <a:latin typeface="Arial Black" pitchFamily="34" charset="0"/>
            </a:endParaRPr>
          </a:p>
          <a:p>
            <a:pPr algn="ctr"/>
            <a:endParaRPr lang="en-IN" sz="2800" dirty="0" smtClean="0">
              <a:latin typeface="Arial Black" pitchFamily="34" charset="0"/>
            </a:endParaRPr>
          </a:p>
          <a:p>
            <a:pPr algn="ctr"/>
            <a:r>
              <a:rPr lang="en-IN" sz="2800" dirty="0" smtClean="0">
                <a:latin typeface="Arial Black" pitchFamily="34" charset="0"/>
              </a:rPr>
              <a:t>By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Dr. </a:t>
            </a:r>
            <a:r>
              <a:rPr lang="en-IN" sz="2800" dirty="0" err="1" smtClean="0">
                <a:latin typeface="Arial Black" pitchFamily="34" charset="0"/>
              </a:rPr>
              <a:t>Himakshi</a:t>
            </a:r>
            <a:r>
              <a:rPr lang="en-IN" sz="2800" dirty="0" smtClean="0">
                <a:latin typeface="Arial Black" pitchFamily="34" charset="0"/>
              </a:rPr>
              <a:t> Devi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Assistant Professor</a:t>
            </a:r>
          </a:p>
          <a:p>
            <a:pPr algn="ctr"/>
            <a:r>
              <a:rPr lang="en-IN" sz="2800" dirty="0" smtClean="0">
                <a:latin typeface="Arial Black" pitchFamily="34" charset="0"/>
              </a:rPr>
              <a:t>Department of Education</a:t>
            </a:r>
          </a:p>
          <a:p>
            <a:pPr algn="ctr"/>
            <a:endParaRPr lang="en-IN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en-IN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8077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/>
              <a:t>   </a:t>
            </a:r>
            <a:r>
              <a:rPr lang="en-IN" sz="3200" dirty="0" smtClean="0">
                <a:latin typeface="Arial Black" pitchFamily="34" charset="0"/>
              </a:rPr>
              <a:t>Objectives of Special Education: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provide appropriate related services to the students with disabilities according to their needs.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encourage parental involvement and understandings of Special Education Programs.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provide appropriate Vocational services to the students with disabilities.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provide Healthy and Friendly Environment in and outside the school for each students with disability.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28800"/>
            <a:ext cx="6246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</a:t>
            </a:r>
            <a:r>
              <a:rPr lang="en-IN" sz="4400" dirty="0" smtClean="0">
                <a:latin typeface="Arial Black" pitchFamily="34" charset="0"/>
              </a:rPr>
              <a:t>Thanks </a:t>
            </a:r>
          </a:p>
          <a:p>
            <a:r>
              <a:rPr lang="en-IN" sz="4400" dirty="0" smtClean="0">
                <a:latin typeface="Arial Black" pitchFamily="34" charset="0"/>
              </a:rPr>
              <a:t>            to</a:t>
            </a:r>
          </a:p>
          <a:p>
            <a:r>
              <a:rPr lang="en-IN" sz="4400" dirty="0" smtClean="0">
                <a:latin typeface="Arial Black" pitchFamily="34" charset="0"/>
              </a:rPr>
              <a:t>            All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                               </a:t>
            </a:r>
            <a:r>
              <a:rPr lang="en-IN" sz="3200" dirty="0" smtClean="0">
                <a:latin typeface="Arial Black" pitchFamily="34" charset="0"/>
              </a:rPr>
              <a:t>Special Education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Education or Special Needs Education is the form of education planned for the students with Special Needs  in a way that addresses the students 1.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Individual Differences and 2. Needs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52496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itchFamily="34" charset="0"/>
              </a:rPr>
              <a:t>         SPECIAL EDUCATION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Education is Instruction Based programme that is  specifically designed to meet the Special  Needs of the children with disabilities.</a:t>
            </a:r>
          </a:p>
          <a:p>
            <a:pPr algn="just">
              <a:lnSpc>
                <a:spcPct val="150000"/>
              </a:lnSpc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Education means specially designed instructions that meet the Unusual Needs of the Exceptional Students.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itchFamily="34" charset="0"/>
              </a:rPr>
              <a:t>           Special Education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education is a form  of learning provided to the students with </a:t>
            </a:r>
            <a:r>
              <a:rPr lang="en-I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Exceptional Needs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such as students with </a:t>
            </a:r>
            <a:r>
              <a:rPr lang="en-IN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Learning Disabilities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Physical Abnormalities and Mental Abnormalities</a:t>
            </a:r>
            <a:endParaRPr lang="en-US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763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Arial Black" pitchFamily="34" charset="0"/>
              </a:rPr>
              <a:t>             Special Education</a:t>
            </a:r>
          </a:p>
          <a:p>
            <a:endParaRPr lang="en-IN" sz="3600" dirty="0" smtClean="0">
              <a:latin typeface="Arial Black" pitchFamily="34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Possible Forms of  Special Education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Specialized Teaching Techniques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Materials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Facilities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763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itchFamily="34" charset="0"/>
              </a:rPr>
              <a:t>     Philosophy of Special Education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philosophy of special Education claims that each individual with a disability is entitled to the support necessary to maximize his/ her potential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1430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itchFamily="34" charset="0"/>
              </a:rPr>
              <a:t>Purpose of Special Education: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Special Education aims at to ensure that students with disabilities are provided with the environment that allows them to be educated effectively.</a:t>
            </a:r>
          </a:p>
          <a:p>
            <a:pPr algn="just">
              <a:lnSpc>
                <a:spcPct val="150000"/>
              </a:lnSpc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Disabilities that qualify for Special Education include all type of Physical, Mental and Behavioural Disabilities.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      </a:t>
            </a:r>
            <a:r>
              <a:rPr lang="en-IN" sz="3200" dirty="0" smtClean="0">
                <a:latin typeface="Arial Black" pitchFamily="34" charset="0"/>
              </a:rPr>
              <a:t>Objectives of Special Education</a:t>
            </a:r>
          </a:p>
          <a:p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provide appropriate educational program, related services to each child with a disability requiring special education, from age Three through Twenty-one years.</a:t>
            </a:r>
          </a:p>
          <a:p>
            <a:pPr algn="just">
              <a:lnSpc>
                <a:spcPct val="150000"/>
              </a:lnSpc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provide activities that foster social development and adjustment into the regular school and community activities.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7848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itchFamily="34" charset="0"/>
              </a:rPr>
              <a:t>Objectives of Special Education:</a:t>
            </a:r>
          </a:p>
          <a:p>
            <a:endParaRPr lang="en-IN" sz="3200" dirty="0" smtClean="0">
              <a:latin typeface="Arial Black" pitchFamily="34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Identify disability among the preschool children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provide opportunity to participate in an approved pre school program within a reasonable distance from the child’s home 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provide a coordinated and comprehensive instructional program from kindergarten through high school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380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Windows User</cp:lastModifiedBy>
  <cp:revision>25</cp:revision>
  <dcterms:created xsi:type="dcterms:W3CDTF">2022-06-28T17:57:13Z</dcterms:created>
  <dcterms:modified xsi:type="dcterms:W3CDTF">2022-06-29T08:17:08Z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2022-06-28T00:00:00Z</vt:filetime>
  </property>
</Properties>
</file>